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80" r:id="rId2"/>
    <p:sldId id="282" r:id="rId3"/>
    <p:sldId id="281" r:id="rId4"/>
    <p:sldId id="284" r:id="rId5"/>
    <p:sldId id="289" r:id="rId6"/>
    <p:sldId id="285" r:id="rId7"/>
    <p:sldId id="286" r:id="rId8"/>
    <p:sldId id="287" r:id="rId9"/>
    <p:sldId id="274" r:id="rId10"/>
    <p:sldId id="256" r:id="rId11"/>
    <p:sldId id="257" r:id="rId12"/>
    <p:sldId id="258" r:id="rId13"/>
    <p:sldId id="259" r:id="rId14"/>
    <p:sldId id="260" r:id="rId15"/>
    <p:sldId id="262" r:id="rId16"/>
    <p:sldId id="263" r:id="rId17"/>
    <p:sldId id="264" r:id="rId18"/>
    <p:sldId id="265" r:id="rId19"/>
    <p:sldId id="266" r:id="rId20"/>
    <p:sldId id="267" r:id="rId21"/>
    <p:sldId id="270" r:id="rId22"/>
    <p:sldId id="273" r:id="rId23"/>
    <p:sldId id="275" r:id="rId24"/>
    <p:sldId id="288" r:id="rId25"/>
    <p:sldId id="276" r:id="rId26"/>
    <p:sldId id="277" r:id="rId27"/>
    <p:sldId id="278" r:id="rId28"/>
    <p:sldId id="27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62" d="100"/>
          <a:sy n="62" d="100"/>
        </p:scale>
        <p:origin x="80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FCE50-9D96-41DF-845B-9A1CDE59EBC6}" type="datetimeFigureOut">
              <a:rPr lang="en-IN" smtClean="0"/>
              <a:t>13-12-2024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0C760D-238F-4F50-AEE1-8C202AFB8010}"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30C760D-238F-4F50-AEE1-8C202AFB8010}" type="slidenum">
              <a:rPr lang="en-IN" smtClean="0"/>
              <a:t>21</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DF7C6F06-E39C-429E-B63A-50D255A3426A}" type="datetimeFigureOut">
              <a:rPr lang="en-IN" smtClean="0"/>
              <a:t>13-12-2024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684C91-B578-4C7D-92F7-CF3B2A15A231}"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7C6F06-E39C-429E-B63A-50D255A3426A}" type="datetimeFigureOut">
              <a:rPr lang="en-IN" smtClean="0"/>
              <a:t>13-12-2024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684C91-B578-4C7D-92F7-CF3B2A15A231}"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7C6F06-E39C-429E-B63A-50D255A3426A}" type="datetimeFigureOut">
              <a:rPr lang="en-IN" smtClean="0"/>
              <a:t>13-12-2024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684C91-B578-4C7D-92F7-CF3B2A15A231}"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7C6F06-E39C-429E-B63A-50D255A3426A}" type="datetimeFigureOut">
              <a:rPr lang="en-IN" smtClean="0"/>
              <a:t>13-12-2024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684C91-B578-4C7D-92F7-CF3B2A15A231}"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7C6F06-E39C-429E-B63A-50D255A3426A}" type="datetimeFigureOut">
              <a:rPr lang="en-IN" smtClean="0"/>
              <a:t>13-12-2024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684C91-B578-4C7D-92F7-CF3B2A15A231}"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7C6F06-E39C-429E-B63A-50D255A3426A}" type="datetimeFigureOut">
              <a:rPr lang="en-IN" smtClean="0"/>
              <a:t>13-12-2024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E684C91-B578-4C7D-92F7-CF3B2A15A231}"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7C6F06-E39C-429E-B63A-50D255A3426A}" type="datetimeFigureOut">
              <a:rPr lang="en-IN" smtClean="0"/>
              <a:t>13-12-2024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E684C91-B578-4C7D-92F7-CF3B2A15A231}"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7C6F06-E39C-429E-B63A-50D255A3426A}" type="datetimeFigureOut">
              <a:rPr lang="en-IN" smtClean="0"/>
              <a:t>13-12-2024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E684C91-B578-4C7D-92F7-CF3B2A15A231}"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7C6F06-E39C-429E-B63A-50D255A3426A}" type="datetimeFigureOut">
              <a:rPr lang="en-IN" smtClean="0"/>
              <a:t>13-12-2024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E684C91-B578-4C7D-92F7-CF3B2A15A231}"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7C6F06-E39C-429E-B63A-50D255A3426A}" type="datetimeFigureOut">
              <a:rPr lang="en-IN" smtClean="0"/>
              <a:t>13-12-2024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E684C91-B578-4C7D-92F7-CF3B2A15A231}"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7C6F06-E39C-429E-B63A-50D255A3426A}" type="datetimeFigureOut">
              <a:rPr lang="en-IN" smtClean="0"/>
              <a:t>13-12-2024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E684C91-B578-4C7D-92F7-CF3B2A15A231}"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F7C6F06-E39C-429E-B63A-50D255A3426A}" type="datetimeFigureOut">
              <a:rPr lang="en-IN" smtClean="0"/>
              <a:t>13-12-2024</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E684C91-B578-4C7D-92F7-CF3B2A15A231}"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43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800" kern="1200">
          <a:solidFill>
            <a:schemeClr val="tx1"/>
          </a:solidFill>
          <a:latin typeface="+mn-lt"/>
          <a:ea typeface="+mn-ea"/>
          <a:cs typeface="+mn-cs"/>
        </a:defRPr>
      </a:lvl2pPr>
      <a:lvl3pPr marL="4483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6pPr>
      <a:lvl7pPr marL="106045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7pPr>
      <a:lvl8pPr marL="1216025"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8pPr>
      <a:lvl9pPr marL="13627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4" y="5085708"/>
            <a:ext cx="7623425" cy="1337468"/>
          </a:xfrm>
        </p:spPr>
        <p:txBody>
          <a:bodyPr>
            <a:normAutofit fontScale="90000"/>
          </a:bodyPr>
          <a:lstStyle/>
          <a:p>
            <a:pPr algn="ctr"/>
            <a:r>
              <a:rPr lang="en-US" b="1" dirty="0"/>
              <a:t>Software Development Life Cycle Development Using Multi-Agentic Gen AI Framework</a:t>
            </a:r>
            <a:endParaRPr lang="en-IN" b="1" dirty="0"/>
          </a:p>
        </p:txBody>
      </p:sp>
      <p:sp>
        <p:nvSpPr>
          <p:cNvPr id="3" name="Subtitle 2"/>
          <p:cNvSpPr>
            <a:spLocks noGrp="1"/>
          </p:cNvSpPr>
          <p:nvPr>
            <p:ph type="subTitle" idx="1"/>
          </p:nvPr>
        </p:nvSpPr>
        <p:spPr>
          <a:xfrm>
            <a:off x="8610600" y="5171439"/>
            <a:ext cx="3200400" cy="1251737"/>
          </a:xfrm>
        </p:spPr>
        <p:txBody>
          <a:bodyPr>
            <a:noAutofit/>
          </a:bodyPr>
          <a:lstStyle/>
          <a:p>
            <a:endParaRPr lang="en-US" sz="2400" dirty="0">
              <a:latin typeface="+mj-lt"/>
              <a:cs typeface="Times New Roman" panose="02020603050405020304" pitchFamily="18" charset="0"/>
            </a:endParaRPr>
          </a:p>
          <a:p>
            <a:r>
              <a:rPr lang="en-US" sz="2400" dirty="0">
                <a:latin typeface="+mj-lt"/>
                <a:cs typeface="Times New Roman" panose="02020603050405020304" pitchFamily="18" charset="0"/>
              </a:rPr>
              <a:t>Ramya Pogula</a:t>
            </a:r>
          </a:p>
          <a:p>
            <a:r>
              <a:rPr lang="en-US" sz="2400" dirty="0" err="1">
                <a:latin typeface="+mj-lt"/>
                <a:cs typeface="Times New Roman" panose="02020603050405020304" pitchFamily="18" charset="0"/>
              </a:rPr>
              <a:t>Kowshikreddy</a:t>
            </a:r>
            <a:r>
              <a:rPr lang="en-US" sz="2400" dirty="0">
                <a:latin typeface="+mj-lt"/>
                <a:cs typeface="Times New Roman" panose="02020603050405020304" pitchFamily="18" charset="0"/>
              </a:rPr>
              <a:t> </a:t>
            </a:r>
            <a:r>
              <a:rPr lang="en-US" sz="2400" dirty="0" err="1">
                <a:latin typeface="+mj-lt"/>
                <a:cs typeface="Times New Roman" panose="02020603050405020304" pitchFamily="18" charset="0"/>
              </a:rPr>
              <a:t>Chinthareddy</a:t>
            </a:r>
            <a:endParaRPr lang="en-US" sz="2400" dirty="0">
              <a:latin typeface="+mj-lt"/>
              <a:cs typeface="Times New Roman" panose="02020603050405020304" pitchFamily="18" charset="0"/>
            </a:endParaRPr>
          </a:p>
          <a:p>
            <a:r>
              <a:rPr lang="en-US" sz="2400" i="0" dirty="0">
                <a:effectLst/>
                <a:latin typeface="+mj-lt"/>
                <a:cs typeface="Times New Roman" panose="02020603050405020304" pitchFamily="18" charset="0"/>
              </a:rPr>
              <a:t>Ashish Kumar Jaiswal </a:t>
            </a:r>
            <a:r>
              <a:rPr lang="en-US" sz="2400" i="0" dirty="0" err="1">
                <a:effectLst/>
                <a:latin typeface="+mj-lt"/>
                <a:cs typeface="Times New Roman" panose="02020603050405020304" pitchFamily="18" charset="0"/>
              </a:rPr>
              <a:t>Ramdayal</a:t>
            </a:r>
            <a:endParaRPr lang="en-US" sz="2400" i="0" dirty="0">
              <a:effectLst/>
              <a:latin typeface="+mj-lt"/>
              <a:cs typeface="Times New Roman" panose="02020603050405020304" pitchFamily="18" charset="0"/>
            </a:endParaRPr>
          </a:p>
          <a:p>
            <a:endParaRPr lang="en-IN" sz="24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Requirements UI</a:t>
            </a:r>
            <a:endParaRPr lang="en-IN" b="1"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08313" y="2286000"/>
            <a:ext cx="7151511" cy="4022725"/>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29749" y="1253331"/>
            <a:ext cx="7735712" cy="4351338"/>
          </a:xfrm>
        </p:spPr>
      </p:pic>
      <p:sp>
        <p:nvSpPr>
          <p:cNvPr id="4" name="Text Placeholder 3"/>
          <p:cNvSpPr>
            <a:spLocks noGrp="1"/>
          </p:cNvSpPr>
          <p:nvPr>
            <p:ph type="body" sz="half" idx="4294967295"/>
          </p:nvPr>
        </p:nvSpPr>
        <p:spPr>
          <a:xfrm>
            <a:off x="844061" y="2767379"/>
            <a:ext cx="2795588" cy="1082675"/>
          </a:xfrm>
        </p:spPr>
        <p:txBody>
          <a:bodyPr>
            <a:normAutofit/>
          </a:bodyPr>
          <a:lstStyle/>
          <a:p>
            <a:pPr marL="0" indent="0">
              <a:buNone/>
            </a:pPr>
            <a:r>
              <a:rPr lang="en-US" dirty="0"/>
              <a:t>Starting SDLC Workflow Initializing Working on the code</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51567" y="1495663"/>
            <a:ext cx="7375315" cy="4148614"/>
          </a:xfrm>
        </p:spPr>
      </p:pic>
      <p:sp>
        <p:nvSpPr>
          <p:cNvPr id="4" name="Text Placeholder 3"/>
          <p:cNvSpPr>
            <a:spLocks noGrp="1"/>
          </p:cNvSpPr>
          <p:nvPr>
            <p:ph type="body" sz="half" idx="2"/>
          </p:nvPr>
        </p:nvSpPr>
        <p:spPr>
          <a:xfrm>
            <a:off x="479304" y="2564130"/>
            <a:ext cx="3000691" cy="1729740"/>
          </a:xfrm>
        </p:spPr>
        <p:txBody>
          <a:bodyPr>
            <a:normAutofit/>
          </a:bodyPr>
          <a:lstStyle/>
          <a:p>
            <a:r>
              <a:rPr lang="en-US" sz="1800" dirty="0"/>
              <a:t>Starting SDLC Workflow</a:t>
            </a:r>
            <a:br>
              <a:rPr lang="en-US" sz="1800" dirty="0"/>
            </a:br>
            <a:r>
              <a:rPr lang="en-US" sz="1800" dirty="0"/>
              <a:t>Initializing…</a:t>
            </a:r>
            <a:br>
              <a:rPr lang="en-US" sz="1800" dirty="0"/>
            </a:br>
            <a:r>
              <a:rPr lang="en-US" sz="1800" dirty="0"/>
              <a:t>Working on Coding…</a:t>
            </a:r>
            <a:br>
              <a:rPr lang="en-US" sz="1800" dirty="0"/>
            </a:br>
            <a:r>
              <a:rPr lang="en-US" sz="1800" dirty="0"/>
              <a:t>Completed Coding: No Output Working on Review</a:t>
            </a:r>
            <a:endParaRPr lang="en-IN"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404" y="949569"/>
            <a:ext cx="9043352" cy="746760"/>
          </a:xfrm>
        </p:spPr>
        <p:txBody>
          <a:bodyPr>
            <a:noAutofit/>
          </a:bodyPr>
          <a:lstStyle/>
          <a:p>
            <a:r>
              <a:rPr lang="en-US" sz="2000" b="1" dirty="0"/>
              <a:t>Starting SDLC Workflow: Initializing... Working on Coding... Completed Coding: No Output Working on Review... Completed Review</a:t>
            </a:r>
            <a:endParaRPr lang="en-IN" sz="2000" b="1"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676900" y="2283630"/>
            <a:ext cx="5678488" cy="3194149"/>
          </a:xfrm>
        </p:spPr>
      </p:pic>
      <p:sp>
        <p:nvSpPr>
          <p:cNvPr id="4" name="Text Placeholder 3"/>
          <p:cNvSpPr>
            <a:spLocks noGrp="1"/>
          </p:cNvSpPr>
          <p:nvPr>
            <p:ph type="body" sz="half" idx="2"/>
          </p:nvPr>
        </p:nvSpPr>
        <p:spPr>
          <a:xfrm>
            <a:off x="836612" y="2347729"/>
            <a:ext cx="3932237" cy="3340894"/>
          </a:xfrm>
        </p:spPr>
        <p:txBody>
          <a:bodyPr>
            <a:normAutofit/>
          </a:bodyPr>
          <a:lstStyle/>
          <a:p>
            <a:pPr algn="just"/>
            <a:r>
              <a:rPr lang="en-US" dirty="0"/>
              <a:t>Looking at your code, it's evident that strategic thought has gone into its structure, overall execution, and quality of code. Each method is well-documented, which significantly improves readability, the logic is clear and concise, and calculator functions are appropriately designed. will address each review point in turn, which will include both positive aspects and areas for potential improvement.</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Working on Testing</a:t>
            </a:r>
            <a:endParaRPr lang="en-IN" b="1" dirty="0"/>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023938" y="2960142"/>
            <a:ext cx="4754562" cy="2674441"/>
          </a:xfrm>
        </p:spPr>
      </p:pic>
      <p:pic>
        <p:nvPicPr>
          <p:cNvPr id="8"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989638" y="2960142"/>
            <a:ext cx="4754562" cy="2674441"/>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297" y="884154"/>
            <a:ext cx="9720072" cy="1499616"/>
          </a:xfrm>
        </p:spPr>
        <p:txBody>
          <a:bodyPr>
            <a:normAutofit fontScale="90000"/>
          </a:bodyPr>
          <a:lstStyle/>
          <a:p>
            <a:r>
              <a:rPr lang="en-IN" sz="32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Completed Testing: Working on Unit Test class</a:t>
            </a:r>
            <a:br>
              <a:rPr lang="en-IN" sz="3200" b="1" kern="100" dirty="0">
                <a:effectLst/>
                <a:latin typeface="Calibri" panose="020F0502020204030204" charset="0"/>
                <a:ea typeface="Calibri" panose="020F0502020204030204" charset="0"/>
                <a:cs typeface="Times New Roman" panose="02020603050405020304" pitchFamily="18" charset="0"/>
              </a:rPr>
            </a:br>
            <a:endParaRPr lang="en-IN" b="1"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2084832"/>
            <a:ext cx="7735712" cy="4351338"/>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700109"/>
            <a:ext cx="6853780" cy="1737360"/>
          </a:xfrm>
        </p:spPr>
        <p:txBody>
          <a:bodyPr/>
          <a:lstStyle/>
          <a:p>
            <a:r>
              <a:rPr lang="en-IN" b="1" dirty="0"/>
              <a:t>Glimpse of Unit Test</a:t>
            </a:r>
            <a:br>
              <a:rPr lang="en-IN" dirty="0"/>
            </a:br>
            <a:endParaRPr lang="en-IN"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64204" y="2507163"/>
            <a:ext cx="5654888" cy="3180874"/>
          </a:xfr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4019" y="2507163"/>
            <a:ext cx="5654887" cy="318087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t>Glimpse of Unit Test</a:t>
            </a:r>
            <a:endParaRPr lang="en-IN"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529" y="2281362"/>
            <a:ext cx="5760000" cy="32400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281362"/>
            <a:ext cx="5760000" cy="3240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10505" y="1523206"/>
            <a:ext cx="6172200" cy="3471862"/>
          </a:xfrm>
        </p:spPr>
      </p:pic>
      <p:sp>
        <p:nvSpPr>
          <p:cNvPr id="4" name="Text Placeholder 3"/>
          <p:cNvSpPr>
            <a:spLocks noGrp="1"/>
          </p:cNvSpPr>
          <p:nvPr>
            <p:ph type="body" sz="half" idx="2"/>
          </p:nvPr>
        </p:nvSpPr>
        <p:spPr>
          <a:xfrm>
            <a:off x="771795" y="1989198"/>
            <a:ext cx="3932237" cy="1984925"/>
          </a:xfrm>
        </p:spPr>
        <p:txBody>
          <a:bodyPr/>
          <a:lstStyle/>
          <a:p>
            <a:r>
              <a:rPr lang="en-US" dirty="0"/>
              <a:t>To run these tests, save them in a file named test_calculator.py in the same directory as calculator.py, then run python - </a:t>
            </a:r>
            <a:r>
              <a:rPr lang="en-US" dirty="0" err="1"/>
              <a:t>unittest</a:t>
            </a:r>
            <a:r>
              <a:rPr lang="en-US" dirty="0"/>
              <a:t> test_calculator.py in your command line terminal.</a:t>
            </a:r>
          </a:p>
          <a:p>
            <a:r>
              <a:rPr lang="en-US" dirty="0"/>
              <a:t>Working on Documentation...</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Documentation</a:t>
            </a:r>
            <a:endParaRPr lang="en-IN" b="1" dirty="0"/>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16937" y="2343775"/>
            <a:ext cx="5679063" cy="3194473"/>
          </a:xfrm>
        </p:spPr>
      </p:pic>
      <p:pic>
        <p:nvPicPr>
          <p:cNvPr id="9"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97367" y="2343775"/>
            <a:ext cx="5679063" cy="3194473"/>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 overview</a:t>
            </a:r>
          </a:p>
        </p:txBody>
      </p:sp>
      <p:sp>
        <p:nvSpPr>
          <p:cNvPr id="3" name="Content Placeholder 2"/>
          <p:cNvSpPr>
            <a:spLocks noGrp="1"/>
          </p:cNvSpPr>
          <p:nvPr>
            <p:ph idx="1"/>
          </p:nvPr>
        </p:nvSpPr>
        <p:spPr/>
        <p:txBody>
          <a:bodyPr/>
          <a:lstStyle/>
          <a:p>
            <a:r>
              <a:rPr lang="en-IN" b="1" dirty="0"/>
              <a:t>Automated SDLC Processes: </a:t>
            </a:r>
            <a:r>
              <a:rPr lang="en-IN" dirty="0"/>
              <a:t>Streamlines software development life cycle workflows using </a:t>
            </a:r>
            <a:r>
              <a:rPr lang="en-IN" dirty="0" err="1"/>
              <a:t>Langchain</a:t>
            </a:r>
            <a:r>
              <a:rPr lang="en-IN" dirty="0"/>
              <a:t> agentic framework by taking the requirements as the input.</a:t>
            </a:r>
          </a:p>
          <a:p>
            <a:r>
              <a:rPr lang="en-IN" b="1" dirty="0"/>
              <a:t>AI-Driven Task Management: </a:t>
            </a:r>
            <a:r>
              <a:rPr lang="en-IN" dirty="0"/>
              <a:t>Employs Generative AI-based coding, reviewing, testing, documentation and deployment.</a:t>
            </a:r>
          </a:p>
          <a:p>
            <a:r>
              <a:rPr lang="en-IN" b="1" dirty="0"/>
              <a:t>Modular and Scalable: </a:t>
            </a:r>
            <a:r>
              <a:rPr lang="en-IN" dirty="0"/>
              <a:t>Features a customizable and scalable framework adaptable to diverse project requirements and growing operational demands.</a:t>
            </a:r>
          </a:p>
          <a:p>
            <a:r>
              <a:rPr lang="en-IN" b="1" dirty="0"/>
              <a:t>User-Friendly Interface: </a:t>
            </a:r>
            <a:r>
              <a:rPr lang="en-IN" dirty="0"/>
              <a:t>Leverages </a:t>
            </a:r>
            <a:r>
              <a:rPr lang="en-IN" dirty="0" err="1"/>
              <a:t>Gradio</a:t>
            </a:r>
            <a:r>
              <a:rPr lang="en-IN" dirty="0"/>
              <a:t> for an intuitive interface, facilitating seamless interactions and enhanced team collaboration throughout the development lifecycle.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b="1" dirty="0"/>
              <a:t>Documentation</a:t>
            </a:r>
            <a:endParaRPr lang="en-IN" b="1" dirty="0"/>
          </a:p>
        </p:txBody>
      </p:sp>
      <p:pic>
        <p:nvPicPr>
          <p:cNvPr id="12"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548640" y="1690689"/>
            <a:ext cx="5181600" cy="2914649"/>
          </a:xfrm>
        </p:spPr>
      </p:pic>
      <p:pic>
        <p:nvPicPr>
          <p:cNvPr id="13"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966460" y="1690688"/>
            <a:ext cx="5181600" cy="2914649"/>
          </a:xfrm>
        </p:spPr>
      </p:pic>
      <p:sp>
        <p:nvSpPr>
          <p:cNvPr id="15" name="TextBox 14"/>
          <p:cNvSpPr txBox="1"/>
          <p:nvPr/>
        </p:nvSpPr>
        <p:spPr>
          <a:xfrm>
            <a:off x="746760" y="4747894"/>
            <a:ext cx="9906000" cy="738664"/>
          </a:xfrm>
          <a:prstGeom prst="rect">
            <a:avLst/>
          </a:prstGeom>
          <a:noFill/>
        </p:spPr>
        <p:txBody>
          <a:bodyPr wrap="square">
            <a:spAutoFit/>
          </a:bodyPr>
          <a:lstStyle/>
          <a:p>
            <a:r>
              <a:rPr lang="en-US" sz="1400" dirty="0"/>
              <a:t>The Python code offers a highly functional calculator program with customizable precision and memory use. The framework can easily be extended to include other functions such as sqrt, exp, log, trigonometric functions, etc. by following the logic and format of current methods. Working on Deployment...</a:t>
            </a:r>
            <a:endParaRPr lang="en-IN"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Project Setup</a:t>
            </a:r>
            <a:endParaRPr lang="en-IN" b="1" dirty="0"/>
          </a:p>
        </p:txBody>
      </p:sp>
      <p:pic>
        <p:nvPicPr>
          <p:cNvPr id="6" name="Content Placeholder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717665" y="2253169"/>
            <a:ext cx="4480001" cy="2520000"/>
          </a:xfrm>
        </p:spPr>
      </p:pic>
      <p:pic>
        <p:nvPicPr>
          <p:cNvPr id="9" name="Content Placeholder 5"/>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6687871" y="993169"/>
            <a:ext cx="4480001" cy="2520000"/>
          </a:xfrm>
        </p:spPr>
      </p:pic>
      <p:pic>
        <p:nvPicPr>
          <p:cNvPr id="10" name="Content Placeholder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6170" y="3874932"/>
            <a:ext cx="4480001" cy="2520000"/>
          </a:xfrm>
          <a:prstGeom prst="rect">
            <a:avLst/>
          </a:prstGeom>
        </p:spPr>
      </p:pic>
      <p:sp>
        <p:nvSpPr>
          <p:cNvPr id="12" name="TextBox 11"/>
          <p:cNvSpPr txBox="1"/>
          <p:nvPr/>
        </p:nvSpPr>
        <p:spPr>
          <a:xfrm>
            <a:off x="349348" y="5134932"/>
            <a:ext cx="6096000" cy="923330"/>
          </a:xfrm>
          <a:prstGeom prst="rect">
            <a:avLst/>
          </a:prstGeom>
          <a:noFill/>
        </p:spPr>
        <p:txBody>
          <a:bodyPr wrap="square">
            <a:spAutoFit/>
          </a:bodyPr>
          <a:lstStyle/>
          <a:p>
            <a:r>
              <a:rPr lang="en-US" dirty="0"/>
              <a:t>This script installs all dependencies, sets up a Python virtual environment, and verifies the Calculator program works correctly by running tests. </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Generated content saved successfully</a:t>
            </a:r>
            <a:endParaRPr lang="en-IN" b="1"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16432" y="2246483"/>
            <a:ext cx="7735712" cy="4351338"/>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Different Output Files</a:t>
            </a:r>
            <a:endParaRPr lang="en-IN" b="1"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61798" y="2084832"/>
            <a:ext cx="7735712" cy="4351338"/>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Benefits</a:t>
            </a:r>
          </a:p>
        </p:txBody>
      </p:sp>
      <p:sp>
        <p:nvSpPr>
          <p:cNvPr id="3" name="Content Placeholder 2"/>
          <p:cNvSpPr>
            <a:spLocks noGrp="1"/>
          </p:cNvSpPr>
          <p:nvPr>
            <p:ph idx="1"/>
          </p:nvPr>
        </p:nvSpPr>
        <p:spPr/>
        <p:txBody>
          <a:bodyPr/>
          <a:lstStyle/>
          <a:p>
            <a:r>
              <a:rPr lang="en-US" b="1" dirty="0"/>
              <a:t>Time Efficiency: </a:t>
            </a:r>
            <a:r>
              <a:rPr lang="en-US" dirty="0"/>
              <a:t>Automated processes reduce manual effort, allowing developers to focus on critical tasks and accelerate project timelines.</a:t>
            </a:r>
          </a:p>
          <a:p>
            <a:r>
              <a:rPr lang="en-US" b="1" dirty="0"/>
              <a:t>Error Reduction: </a:t>
            </a:r>
            <a:r>
              <a:rPr lang="en-US" dirty="0"/>
              <a:t>Enhanced accuracy in task execution and monitoring minimizes errors and ensures higher quality deliverables.</a:t>
            </a:r>
          </a:p>
          <a:p>
            <a:r>
              <a:rPr lang="en-US" b="1" dirty="0"/>
              <a:t>Improved Collaboration: </a:t>
            </a:r>
            <a:r>
              <a:rPr lang="en-US" dirty="0"/>
              <a:t>Centralized workflows promote transparency and seamless interaction among team members.</a:t>
            </a:r>
          </a:p>
          <a:p>
            <a:r>
              <a:rPr lang="en-US" b="1" dirty="0"/>
              <a:t>Future Scalability: </a:t>
            </a:r>
            <a:r>
              <a:rPr lang="en-US" dirty="0"/>
              <a:t>The flexible architecture supports the integration of emerging technologies for continuous improvement.</a:t>
            </a:r>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b="1" dirty="0"/>
              <a:t>Conclusion</a:t>
            </a:r>
            <a:endParaRPr lang="en-IN" b="1" dirty="0"/>
          </a:p>
        </p:txBody>
      </p:sp>
      <p:sp>
        <p:nvSpPr>
          <p:cNvPr id="10" name="Content Placeholder 9"/>
          <p:cNvSpPr>
            <a:spLocks noGrp="1"/>
          </p:cNvSpPr>
          <p:nvPr>
            <p:ph idx="1"/>
          </p:nvPr>
        </p:nvSpPr>
        <p:spPr/>
        <p:txBody>
          <a:bodyPr>
            <a:normAutofit/>
          </a:bodyPr>
          <a:lstStyle/>
          <a:p>
            <a:pPr algn="just"/>
            <a:r>
              <a:rPr lang="en-US" b="1" dirty="0"/>
              <a:t>Comprehensive SDLC Tool</a:t>
            </a:r>
            <a:r>
              <a:rPr lang="en-US" dirty="0"/>
              <a:t>: Successfully developed a tool enhancing software development lifecycle through automated workflows and efficient task management.</a:t>
            </a:r>
          </a:p>
          <a:p>
            <a:pPr algn="just"/>
            <a:r>
              <a:rPr lang="en-US" b="1" dirty="0"/>
              <a:t>Scalable Design: </a:t>
            </a:r>
            <a:r>
              <a:rPr lang="en-US" dirty="0"/>
              <a:t>Built a robust and extendable architecture, ensuring adaptability to evolving project requirements and future feature enhancements.</a:t>
            </a:r>
          </a:p>
          <a:p>
            <a:pPr algn="just"/>
            <a:r>
              <a:rPr lang="en-US" b="1" dirty="0"/>
              <a:t>Performance-Oriented: </a:t>
            </a:r>
            <a:r>
              <a:rPr lang="en-US" dirty="0"/>
              <a:t>Delivered optimized functionalities with a focus on speed, accuracy, and error handling for seamless development experiences.</a:t>
            </a:r>
          </a:p>
          <a:p>
            <a:pPr algn="just"/>
            <a:r>
              <a:rPr lang="en-US" b="1" dirty="0"/>
              <a:t>Future-Ready Solution: </a:t>
            </a:r>
            <a:r>
              <a:rPr lang="en-US" dirty="0"/>
              <a:t>Positioned the tool for integration with emerging technologies, paving the way for advanced automation and intelligence-driven development.</a:t>
            </a:r>
            <a:endParaRPr lang="en-I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b="1" dirty="0"/>
              <a:t>Future Scope</a:t>
            </a:r>
            <a:endParaRPr lang="en-IN" b="1" dirty="0"/>
          </a:p>
        </p:txBody>
      </p:sp>
      <p:sp>
        <p:nvSpPr>
          <p:cNvPr id="2" name="Rectangle 1"/>
          <p:cNvSpPr>
            <a:spLocks noChangeArrowheads="1"/>
          </p:cNvSpPr>
          <p:nvPr/>
        </p:nvSpPr>
        <p:spPr bwMode="auto">
          <a:xfrm>
            <a:off x="1024128" y="2084832"/>
            <a:ext cx="9501632"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Streamlined Automation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Automates the entire SDLC workflow, saving time and reducing manual effort.</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Enhanced Productivity</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Allows users to focus on strategic tasks while routine processes are managed efficiently.</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Standardized Output Quality</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Ensures consistency across all phases: coding, testing, documentation, and deployment.</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Real-Time Progress Visibility</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Provides live updates, ensuring transparency and better workflow management.</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Efficient Output Management</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Automatically saves outputs in an organized structure, simplifying review and usage.</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0423" y="2404940"/>
            <a:ext cx="10099431" cy="1325563"/>
          </a:xfrm>
        </p:spPr>
        <p:txBody>
          <a:bodyPr/>
          <a:lstStyle/>
          <a:p>
            <a:pPr algn="ctr"/>
            <a:r>
              <a:rPr lang="en-US" b="1" dirty="0"/>
              <a:t>Queries…?</a:t>
            </a:r>
            <a:endParaRPr lang="en-IN"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0423" y="2404940"/>
            <a:ext cx="10099431" cy="1325563"/>
          </a:xfrm>
        </p:spPr>
        <p:txBody>
          <a:bodyPr/>
          <a:lstStyle/>
          <a:p>
            <a:pPr algn="ctr"/>
            <a:r>
              <a:rPr lang="en-US" b="1" dirty="0"/>
              <a:t>Thank You</a:t>
            </a:r>
            <a:endParaRPr lang="en-IN"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Problem Statement</a:t>
            </a:r>
          </a:p>
        </p:txBody>
      </p:sp>
      <p:sp>
        <p:nvSpPr>
          <p:cNvPr id="3" name="Content Placeholder 2"/>
          <p:cNvSpPr>
            <a:spLocks noGrp="1"/>
          </p:cNvSpPr>
          <p:nvPr>
            <p:ph idx="1"/>
          </p:nvPr>
        </p:nvSpPr>
        <p:spPr/>
        <p:txBody>
          <a:bodyPr>
            <a:normAutofit/>
          </a:bodyPr>
          <a:lstStyle/>
          <a:p>
            <a:r>
              <a:rPr lang="en-US" b="1" dirty="0"/>
              <a:t>Complex SDLC Processes</a:t>
            </a:r>
            <a:r>
              <a:rPr lang="en-US" dirty="0"/>
              <a:t>: Managing SDLC workflows manually is time-intensive, prone to errors, and lacks efficiency in collaborative environments.</a:t>
            </a:r>
          </a:p>
          <a:p>
            <a:r>
              <a:rPr lang="en-US" b="1" dirty="0"/>
              <a:t>Inefficient Resource Allocation: </a:t>
            </a:r>
            <a:r>
              <a:rPr lang="en-US" dirty="0"/>
              <a:t>Challenges in prioritizing tasks and assigning resources lead to delayed project deliverables and increased development costs.</a:t>
            </a:r>
          </a:p>
          <a:p>
            <a:r>
              <a:rPr lang="en-US" b="1" dirty="0"/>
              <a:t>Limited Automation: </a:t>
            </a:r>
            <a:r>
              <a:rPr lang="en-US" dirty="0"/>
              <a:t>Absence of automation in SDLC stages impacts productivity, increasing redundancy and reducing the focus on core development.</a:t>
            </a:r>
          </a:p>
          <a:p>
            <a:r>
              <a:rPr lang="en-US" b="1" dirty="0"/>
              <a:t>Scalability Issues: </a:t>
            </a:r>
            <a:r>
              <a:rPr lang="en-US" dirty="0"/>
              <a:t>Traditional methods struggle to accommodate evolving requirements and growing project complexities in a dynamic development environment.</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Methodology</a:t>
            </a:r>
          </a:p>
        </p:txBody>
      </p:sp>
      <p:sp>
        <p:nvSpPr>
          <p:cNvPr id="6" name="Rectangle 2"/>
          <p:cNvSpPr>
            <a:spLocks noChangeArrowheads="1"/>
          </p:cNvSpPr>
          <p:nvPr/>
        </p:nvSpPr>
        <p:spPr bwMode="auto">
          <a:xfrm>
            <a:off x="478972" y="2216142"/>
            <a:ext cx="1238794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Requirements Input</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User provides initial requirements through a user-friendly </a:t>
            </a:r>
            <a:r>
              <a:rPr kumimoji="0" lang="en-US" altLang="en-US" b="0" i="0" u="none" strike="noStrike" cap="none" normalizeH="0" baseline="0" dirty="0" err="1">
                <a:ln>
                  <a:noFill/>
                </a:ln>
                <a:solidFill>
                  <a:schemeClr val="tx1"/>
                </a:solidFill>
                <a:effectLst/>
                <a:latin typeface="Arial" panose="020B0604020202020204" pitchFamily="34" charset="0"/>
              </a:rPr>
              <a:t>Gradio</a:t>
            </a:r>
            <a:r>
              <a:rPr kumimoji="0" lang="en-US" altLang="en-US" b="0" i="0" u="none" strike="noStrike" cap="none" normalizeH="0" baseline="0" dirty="0">
                <a:ln>
                  <a:noFill/>
                </a:ln>
                <a:solidFill>
                  <a:schemeClr val="tx1"/>
                </a:solidFill>
                <a:effectLst/>
                <a:latin typeface="Arial" panose="020B0604020202020204" pitchFamily="34" charset="0"/>
              </a:rPr>
              <a:t> interface.</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State Graph Initialization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The SDLC workflow is modeled using a </a:t>
            </a:r>
            <a:r>
              <a:rPr kumimoji="0" lang="en-US" altLang="en-US" b="1" i="0" u="none" strike="noStrike" cap="none" normalizeH="0" baseline="0" dirty="0" err="1">
                <a:ln>
                  <a:noFill/>
                </a:ln>
                <a:solidFill>
                  <a:schemeClr val="tx1"/>
                </a:solidFill>
                <a:effectLst/>
                <a:latin typeface="Arial" panose="020B0604020202020204" pitchFamily="34" charset="0"/>
              </a:rPr>
              <a:t>StateGraph</a:t>
            </a:r>
            <a:r>
              <a:rPr kumimoji="0" lang="en-US" altLang="en-US" b="0" i="0" u="none" strike="noStrike" cap="none" normalizeH="0" baseline="0" dirty="0">
                <a:ln>
                  <a:noFill/>
                </a:ln>
                <a:solidFill>
                  <a:schemeClr val="tx1"/>
                </a:solidFill>
                <a:effectLst/>
                <a:latin typeface="Arial" panose="020B0604020202020204" pitchFamily="34" charset="0"/>
              </a:rPr>
              <a:t>, defining nodes (tasks) and edges (task transitions).</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Task Execution via Agents</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Specialized agents execute tasks for each SDLC phase:</a:t>
            </a:r>
          </a:p>
          <a:p>
            <a:pPr lvl="2" defTabSz="914400" eaLnBrk="0" fontAlgn="base" hangingPunct="0">
              <a:spcBef>
                <a:spcPct val="0"/>
              </a:spcBef>
              <a:spcAft>
                <a:spcPct val="0"/>
              </a:spcAft>
              <a:buFontTx/>
              <a:buChar char="•"/>
            </a:pPr>
            <a:r>
              <a:rPr kumimoji="0" lang="en-US" altLang="en-US" b="1" i="0" u="none" strike="noStrike" cap="none" normalizeH="0" baseline="0" dirty="0">
                <a:ln>
                  <a:noFill/>
                </a:ln>
                <a:solidFill>
                  <a:schemeClr val="tx1"/>
                </a:solidFill>
                <a:effectLst/>
                <a:latin typeface="Arial" panose="020B0604020202020204" pitchFamily="34" charset="0"/>
              </a:rPr>
              <a:t>Coding Agent</a:t>
            </a:r>
            <a:r>
              <a:rPr kumimoji="0" lang="en-US" altLang="en-US" b="0" i="0" u="none" strike="noStrike" cap="none" normalizeH="0" baseline="0" dirty="0">
                <a:ln>
                  <a:noFill/>
                </a:ln>
                <a:solidFill>
                  <a:schemeClr val="tx1"/>
                </a:solidFill>
                <a:effectLst/>
                <a:latin typeface="Arial" panose="020B0604020202020204" pitchFamily="34" charset="0"/>
              </a:rPr>
              <a:t>: Generates code based on the requirements.</a:t>
            </a:r>
          </a:p>
          <a:p>
            <a:pPr lvl="2" defTabSz="914400" eaLnBrk="0" fontAlgn="base" hangingPunct="0">
              <a:spcBef>
                <a:spcPct val="0"/>
              </a:spcBef>
              <a:spcAft>
                <a:spcPct val="0"/>
              </a:spcAft>
              <a:buFontTx/>
              <a:buChar char="•"/>
            </a:pPr>
            <a:r>
              <a:rPr kumimoji="0" lang="en-US" altLang="en-US" b="1" i="0" u="none" strike="noStrike" cap="none" normalizeH="0" baseline="0" dirty="0">
                <a:ln>
                  <a:noFill/>
                </a:ln>
                <a:solidFill>
                  <a:schemeClr val="tx1"/>
                </a:solidFill>
                <a:effectLst/>
                <a:latin typeface="Arial" panose="020B0604020202020204" pitchFamily="34" charset="0"/>
              </a:rPr>
              <a:t>Review Agent</a:t>
            </a:r>
            <a:r>
              <a:rPr kumimoji="0" lang="en-US" altLang="en-US" b="0" i="0" u="none" strike="noStrike" cap="none" normalizeH="0" baseline="0" dirty="0">
                <a:ln>
                  <a:noFill/>
                </a:ln>
                <a:solidFill>
                  <a:schemeClr val="tx1"/>
                </a:solidFill>
                <a:effectLst/>
                <a:latin typeface="Arial" panose="020B0604020202020204" pitchFamily="34" charset="0"/>
              </a:rPr>
              <a:t>: Analyzes and improves the generated code.</a:t>
            </a:r>
          </a:p>
          <a:p>
            <a:pPr lvl="2" defTabSz="914400" eaLnBrk="0" fontAlgn="base" hangingPunct="0">
              <a:spcBef>
                <a:spcPct val="0"/>
              </a:spcBef>
              <a:spcAft>
                <a:spcPct val="0"/>
              </a:spcAft>
              <a:buFontTx/>
              <a:buChar char="•"/>
            </a:pPr>
            <a:r>
              <a:rPr kumimoji="0" lang="en-US" altLang="en-US" b="1" i="0" u="none" strike="noStrike" cap="none" normalizeH="0" baseline="0" dirty="0">
                <a:ln>
                  <a:noFill/>
                </a:ln>
                <a:solidFill>
                  <a:schemeClr val="tx1"/>
                </a:solidFill>
                <a:effectLst/>
                <a:latin typeface="Arial" panose="020B0604020202020204" pitchFamily="34" charset="0"/>
              </a:rPr>
              <a:t>Testing Agent</a:t>
            </a:r>
            <a:r>
              <a:rPr kumimoji="0" lang="en-US" altLang="en-US" b="0" i="0" u="none" strike="noStrike" cap="none" normalizeH="0" baseline="0" dirty="0">
                <a:ln>
                  <a:noFill/>
                </a:ln>
                <a:solidFill>
                  <a:schemeClr val="tx1"/>
                </a:solidFill>
                <a:effectLst/>
                <a:latin typeface="Arial" panose="020B0604020202020204" pitchFamily="34" charset="0"/>
              </a:rPr>
              <a:t>: Creates and evaluates test cases.</a:t>
            </a:r>
          </a:p>
          <a:p>
            <a:pPr lvl="2" defTabSz="914400" eaLnBrk="0" fontAlgn="base" hangingPunct="0">
              <a:spcBef>
                <a:spcPct val="0"/>
              </a:spcBef>
              <a:spcAft>
                <a:spcPct val="0"/>
              </a:spcAft>
              <a:buFontTx/>
              <a:buChar char="•"/>
            </a:pPr>
            <a:r>
              <a:rPr kumimoji="0" lang="en-US" altLang="en-US" b="1" i="0" u="none" strike="noStrike" cap="none" normalizeH="0" baseline="0" dirty="0">
                <a:ln>
                  <a:noFill/>
                </a:ln>
                <a:solidFill>
                  <a:schemeClr val="tx1"/>
                </a:solidFill>
                <a:effectLst/>
                <a:latin typeface="Arial" panose="020B0604020202020204" pitchFamily="34" charset="0"/>
              </a:rPr>
              <a:t>Documentation Agent</a:t>
            </a:r>
            <a:r>
              <a:rPr kumimoji="0" lang="en-US" altLang="en-US" b="0" i="0" u="none" strike="noStrike" cap="none" normalizeH="0" baseline="0" dirty="0">
                <a:ln>
                  <a:noFill/>
                </a:ln>
                <a:solidFill>
                  <a:schemeClr val="tx1"/>
                </a:solidFill>
                <a:effectLst/>
                <a:latin typeface="Arial" panose="020B0604020202020204" pitchFamily="34" charset="0"/>
              </a:rPr>
              <a:t>: Generates detailed documentation.</a:t>
            </a:r>
          </a:p>
          <a:p>
            <a:pPr lvl="2" defTabSz="914400" eaLnBrk="0" fontAlgn="base" hangingPunct="0">
              <a:spcBef>
                <a:spcPct val="0"/>
              </a:spcBef>
              <a:spcAft>
                <a:spcPct val="0"/>
              </a:spcAft>
              <a:buFontTx/>
              <a:buChar char="•"/>
            </a:pPr>
            <a:r>
              <a:rPr kumimoji="0" lang="en-US" altLang="en-US" b="1" i="0" u="none" strike="noStrike" cap="none" normalizeH="0" baseline="0" dirty="0">
                <a:ln>
                  <a:noFill/>
                </a:ln>
                <a:solidFill>
                  <a:schemeClr val="tx1"/>
                </a:solidFill>
                <a:effectLst/>
                <a:latin typeface="Arial" panose="020B0604020202020204" pitchFamily="34" charset="0"/>
              </a:rPr>
              <a:t>Deployment Agent</a:t>
            </a:r>
            <a:r>
              <a:rPr kumimoji="0" lang="en-US" altLang="en-US" b="0" i="0" u="none" strike="noStrike" cap="none" normalizeH="0" baseline="0" dirty="0">
                <a:ln>
                  <a:noFill/>
                </a:ln>
                <a:solidFill>
                  <a:schemeClr val="tx1"/>
                </a:solidFill>
                <a:effectLst/>
                <a:latin typeface="Arial" panose="020B0604020202020204" pitchFamily="34" charset="0"/>
              </a:rPr>
              <a:t>: Prepares and finalizes deployment scripts.</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Methodology</a:t>
            </a:r>
          </a:p>
        </p:txBody>
      </p:sp>
      <p:sp>
        <p:nvSpPr>
          <p:cNvPr id="6" name="Rectangle 2"/>
          <p:cNvSpPr>
            <a:spLocks noChangeArrowheads="1"/>
          </p:cNvSpPr>
          <p:nvPr/>
        </p:nvSpPr>
        <p:spPr bwMode="auto">
          <a:xfrm>
            <a:off x="478972" y="3739636"/>
            <a:ext cx="123879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833192" y="2084832"/>
            <a:ext cx="10101943"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Real-Time Workflow</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Tasks are executed sequentially, with real-time progress updates and outputs displayed in the interface.</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Content Saving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Outputs from each phase (code, test cases, documentation, and deployment scripts) are saved automatically in a structured directory.</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Interactive User Decision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At the end of the workflow, the system prompts the user to save or discard the generated content.</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711" y="395654"/>
            <a:ext cx="3932237" cy="782515"/>
          </a:xfrm>
        </p:spPr>
        <p:txBody>
          <a:bodyPr>
            <a:normAutofit/>
          </a:bodyPr>
          <a:lstStyle/>
          <a:p>
            <a:r>
              <a:rPr lang="en-US" sz="3600" b="1" dirty="0"/>
              <a:t>Project Pipeline</a:t>
            </a:r>
            <a:endParaRPr lang="en-IN" sz="3600" b="1" dirty="0"/>
          </a:p>
        </p:txBody>
      </p:sp>
      <p:pic>
        <p:nvPicPr>
          <p:cNvPr id="6" name="Content Placeholder 5"/>
          <p:cNvPicPr>
            <a:picLocks noGrp="1" noChangeAspect="1"/>
          </p:cNvPicPr>
          <p:nvPr>
            <p:ph idx="1"/>
          </p:nvPr>
        </p:nvPicPr>
        <p:blipFill>
          <a:blip r:embed="rId2"/>
          <a:stretch>
            <a:fillRect/>
          </a:stretch>
        </p:blipFill>
        <p:spPr>
          <a:xfrm>
            <a:off x="1824526" y="1677620"/>
            <a:ext cx="8257494" cy="932855"/>
          </a:xfrm>
          <a:prstGeom prst="rect">
            <a:avLst/>
          </a:prstGeom>
          <a:ln>
            <a:solidFill>
              <a:schemeClr val="tx1"/>
            </a:solidFill>
          </a:ln>
        </p:spPr>
      </p:pic>
      <p:sp>
        <p:nvSpPr>
          <p:cNvPr id="5" name="Text Placeholder 4"/>
          <p:cNvSpPr>
            <a:spLocks noGrp="1"/>
          </p:cNvSpPr>
          <p:nvPr>
            <p:ph type="body" sz="half" idx="2"/>
          </p:nvPr>
        </p:nvSpPr>
        <p:spPr>
          <a:xfrm>
            <a:off x="927710" y="3133039"/>
            <a:ext cx="9921997" cy="2845730"/>
          </a:xfrm>
        </p:spPr>
        <p:txBody>
          <a:bodyPr>
            <a:normAutofit fontScale="55000" lnSpcReduction="20000"/>
          </a:bodyPr>
          <a:lstStyle/>
          <a:p>
            <a:pPr marL="342900" lvl="0" indent="-342900" algn="just">
              <a:lnSpc>
                <a:spcPct val="200000"/>
              </a:lnSpc>
              <a:spcAft>
                <a:spcPts val="800"/>
              </a:spcAft>
              <a:tabLst>
                <a:tab pos="457200" algn="l"/>
              </a:tabLst>
            </a:pPr>
            <a:r>
              <a:rPr lang="en-IN" sz="2500" dirty="0"/>
              <a:t>Coding: Requirements are translated into modular, PEP-8-compliant code by the Coding Agent.</a:t>
            </a:r>
          </a:p>
          <a:p>
            <a:pPr marL="342900" lvl="0" indent="-342900" algn="just">
              <a:lnSpc>
                <a:spcPct val="200000"/>
              </a:lnSpc>
              <a:spcAft>
                <a:spcPts val="800"/>
              </a:spcAft>
              <a:tabLst>
                <a:tab pos="457200" algn="l"/>
              </a:tabLst>
            </a:pPr>
            <a:r>
              <a:rPr lang="en-IN" sz="2500" dirty="0"/>
              <a:t>Code Review: The Review Agent evaluates the generated code for adherence to standards, readability, and scalability.</a:t>
            </a:r>
          </a:p>
          <a:p>
            <a:pPr marL="342900" lvl="0" indent="-342900" algn="just">
              <a:lnSpc>
                <a:spcPct val="200000"/>
              </a:lnSpc>
              <a:spcAft>
                <a:spcPts val="800"/>
              </a:spcAft>
              <a:tabLst>
                <a:tab pos="457200" algn="l"/>
              </a:tabLst>
            </a:pPr>
            <a:r>
              <a:rPr lang="en-IN" sz="2500" dirty="0"/>
              <a:t>Testing: The Testing Agent creates comprehensive test cases to validate the functionality and robustness of the code.</a:t>
            </a:r>
          </a:p>
          <a:p>
            <a:pPr marL="342900" lvl="0" indent="-342900" algn="just">
              <a:lnSpc>
                <a:spcPct val="200000"/>
              </a:lnSpc>
              <a:spcAft>
                <a:spcPts val="800"/>
              </a:spcAft>
              <a:tabLst>
                <a:tab pos="457200" algn="l"/>
              </a:tabLst>
            </a:pPr>
            <a:r>
              <a:rPr lang="en-IN" sz="2500" dirty="0"/>
              <a:t>Documentation: The Documentation Agent generates detailed technical documentation.</a:t>
            </a:r>
          </a:p>
          <a:p>
            <a:pPr marL="342900" lvl="0" indent="-342900" algn="just">
              <a:lnSpc>
                <a:spcPct val="200000"/>
              </a:lnSpc>
              <a:spcAft>
                <a:spcPts val="800"/>
              </a:spcAft>
              <a:tabLst>
                <a:tab pos="457200" algn="l"/>
              </a:tabLst>
            </a:pPr>
            <a:r>
              <a:rPr lang="en-IN" sz="2500" dirty="0"/>
              <a:t>Deployment: The Deployment Agent automates the process of deploying the finalized code to GitHub or other platforms</a:t>
            </a:r>
            <a:r>
              <a:rPr lang="en-IN" sz="2500" kern="100" dirty="0">
                <a:solidFill>
                  <a:srgbClr val="000000"/>
                </a:solidFill>
                <a:effectLst/>
                <a:latin typeface="Calibri (Body)"/>
                <a:ea typeface="Calibri" panose="020F0502020204030204" charset="0"/>
                <a:cs typeface="Times New Roman" panose="02020603050405020304" pitchFamily="18" charset="0"/>
              </a:rPr>
              <a:t>.</a:t>
            </a:r>
          </a:p>
          <a:p>
            <a:pPr>
              <a:lnSpc>
                <a:spcPct val="200000"/>
              </a:lnSpc>
            </a:pPr>
            <a:endParaRPr lang="en-IN" sz="1000" dirty="0">
              <a:latin typeface="Calibri (Bod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Key Features</a:t>
            </a:r>
          </a:p>
        </p:txBody>
      </p:sp>
      <p:sp>
        <p:nvSpPr>
          <p:cNvPr id="5" name="Rectangle 2"/>
          <p:cNvSpPr>
            <a:spLocks noChangeArrowheads="1"/>
          </p:cNvSpPr>
          <p:nvPr/>
        </p:nvSpPr>
        <p:spPr bwMode="auto">
          <a:xfrm rot="10800000" flipV="1">
            <a:off x="609600" y="2084832"/>
            <a:ext cx="11332028"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Automated SDLC Workflow</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Seamlessly integrates and automates key SDLC phases: Coding, Review, Testing, Documentation, and Deployment.</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Real-Time Progress Updates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Provides live feedback on each phase, ensuring clear visibility and tracking of the workflow.</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Multi-Agent Task Execution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Leverages specialized agents for efficient execution of SDLC tasks, tailored to each phase.</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Automated Code Saving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Saves generated code, test cases, documentation, and deployment scripts in a structured directory automatically.</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Interactive </a:t>
            </a:r>
            <a:r>
              <a:rPr kumimoji="0" lang="en-US" altLang="en-US" sz="1800" b="1" i="0" u="none" strike="noStrike" cap="none" normalizeH="0" baseline="0" dirty="0" err="1">
                <a:ln>
                  <a:noFill/>
                </a:ln>
                <a:solidFill>
                  <a:schemeClr val="tx1"/>
                </a:solidFill>
                <a:effectLst/>
                <a:latin typeface="Arial" panose="020B0604020202020204" pitchFamily="34" charset="0"/>
              </a:rPr>
              <a:t>Gradio</a:t>
            </a:r>
            <a:r>
              <a:rPr kumimoji="0" lang="en-US" altLang="en-US" sz="1800" b="1" i="0" u="none" strike="noStrike" cap="none" normalizeH="0" baseline="0" dirty="0">
                <a:ln>
                  <a:noFill/>
                </a:ln>
                <a:solidFill>
                  <a:schemeClr val="tx1"/>
                </a:solidFill>
                <a:effectLst/>
                <a:latin typeface="Arial" panose="020B0604020202020204" pitchFamily="34" charset="0"/>
              </a:rPr>
              <a:t> Interface</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defTabSz="91440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Arial" panose="020B0604020202020204" pitchFamily="34" charset="0"/>
              </a:rPr>
              <a:t>User-friendly interface for easy input of requirements and interaction throughout the workflow.</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Implementation Steps</a:t>
            </a:r>
          </a:p>
        </p:txBody>
      </p:sp>
      <p:sp>
        <p:nvSpPr>
          <p:cNvPr id="4" name="Rectangle 1"/>
          <p:cNvSpPr>
            <a:spLocks noChangeArrowheads="1"/>
          </p:cNvSpPr>
          <p:nvPr/>
        </p:nvSpPr>
        <p:spPr bwMode="auto">
          <a:xfrm>
            <a:off x="1024128" y="2063061"/>
            <a:ext cx="8675043"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Input Requirements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The user enters project requirements through an intuitive </a:t>
            </a:r>
            <a:r>
              <a:rPr kumimoji="0" lang="en-US" altLang="en-US" sz="1800" b="1" i="0" u="none" strike="noStrike" cap="none" normalizeH="0" baseline="0" dirty="0" err="1">
                <a:ln>
                  <a:noFill/>
                </a:ln>
                <a:solidFill>
                  <a:schemeClr val="tx1"/>
                </a:solidFill>
                <a:effectLst/>
                <a:latin typeface="Arial" panose="020B0604020202020204" pitchFamily="34" charset="0"/>
              </a:rPr>
              <a:t>Gradio</a:t>
            </a:r>
            <a:r>
              <a:rPr kumimoji="0" lang="en-US" altLang="en-US" sz="1800" b="1" i="0" u="none" strike="noStrike" cap="none" normalizeH="0" baseline="0" dirty="0">
                <a:ln>
                  <a:noFill/>
                </a:ln>
                <a:solidFill>
                  <a:schemeClr val="tx1"/>
                </a:solidFill>
                <a:effectLst/>
                <a:latin typeface="Arial" panose="020B0604020202020204" pitchFamily="34" charset="0"/>
              </a:rPr>
              <a:t> interface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Workflow Initialization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The system initializes the </a:t>
            </a:r>
            <a:r>
              <a:rPr kumimoji="0" lang="en-US" altLang="en-US" sz="1800" b="1" i="0" u="none" strike="noStrike" cap="none" normalizeH="0" baseline="0" dirty="0">
                <a:ln>
                  <a:noFill/>
                </a:ln>
                <a:solidFill>
                  <a:schemeClr val="tx1"/>
                </a:solidFill>
                <a:effectLst/>
                <a:latin typeface="Arial" panose="020B0604020202020204" pitchFamily="34" charset="0"/>
              </a:rPr>
              <a:t>SDLC Workflow</a:t>
            </a:r>
            <a:r>
              <a:rPr kumimoji="0" lang="en-US" altLang="en-US" sz="1800" b="0" i="0" u="none" strike="noStrike" cap="none" normalizeH="0" baseline="0" dirty="0">
                <a:ln>
                  <a:noFill/>
                </a:ln>
                <a:solidFill>
                  <a:schemeClr val="tx1"/>
                </a:solidFill>
                <a:effectLst/>
                <a:latin typeface="Arial" panose="020B0604020202020204" pitchFamily="34" charset="0"/>
              </a:rPr>
              <a:t>, displaying a progress tracker.</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Real-Time Execution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Each SDLC phase is executed step-by-step:</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Coding Phase</a:t>
            </a:r>
            <a:r>
              <a:rPr kumimoji="0" lang="en-US" altLang="en-US" sz="1800" b="0" i="0" u="none" strike="noStrike" cap="none" normalizeH="0" baseline="0" dirty="0">
                <a:ln>
                  <a:noFill/>
                </a:ln>
                <a:solidFill>
                  <a:schemeClr val="tx1"/>
                </a:solidFill>
                <a:effectLst/>
                <a:latin typeface="Arial" panose="020B0604020202020204" pitchFamily="34" charset="0"/>
              </a:rPr>
              <a:t>: Generates code based on the provided requirements.</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Review Phase</a:t>
            </a:r>
            <a:r>
              <a:rPr kumimoji="0" lang="en-US" altLang="en-US" sz="1800" b="0" i="0" u="none" strike="noStrike" cap="none" normalizeH="0" baseline="0" dirty="0">
                <a:ln>
                  <a:noFill/>
                </a:ln>
                <a:solidFill>
                  <a:schemeClr val="tx1"/>
                </a:solidFill>
                <a:effectLst/>
                <a:latin typeface="Arial" panose="020B0604020202020204" pitchFamily="34" charset="0"/>
              </a:rPr>
              <a:t>: Refines and reviews the code for quality.</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Testing Phase</a:t>
            </a:r>
            <a:r>
              <a:rPr kumimoji="0" lang="en-US" altLang="en-US" sz="1800" b="0" i="0" u="none" strike="noStrike" cap="none" normalizeH="0" baseline="0" dirty="0">
                <a:ln>
                  <a:noFill/>
                </a:ln>
                <a:solidFill>
                  <a:schemeClr val="tx1"/>
                </a:solidFill>
                <a:effectLst/>
                <a:latin typeface="Arial" panose="020B0604020202020204" pitchFamily="34" charset="0"/>
              </a:rPr>
              <a:t>: Generates and executes test cases.</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Documentation Phase</a:t>
            </a:r>
            <a:r>
              <a:rPr kumimoji="0" lang="en-US" altLang="en-US" sz="1800" b="0" i="0" u="none" strike="noStrike" cap="none" normalizeH="0" baseline="0" dirty="0">
                <a:ln>
                  <a:noFill/>
                </a:ln>
                <a:solidFill>
                  <a:schemeClr val="tx1"/>
                </a:solidFill>
                <a:effectLst/>
                <a:latin typeface="Arial" panose="020B0604020202020204" pitchFamily="34" charset="0"/>
              </a:rPr>
              <a:t>: Creates detailed project documentation.</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Deployment Phase</a:t>
            </a:r>
            <a:r>
              <a:rPr kumimoji="0" lang="en-US" altLang="en-US" sz="1800" b="0" i="0" u="none" strike="noStrike" cap="none" normalizeH="0" baseline="0" dirty="0">
                <a:ln>
                  <a:noFill/>
                </a:ln>
                <a:solidFill>
                  <a:schemeClr val="tx1"/>
                </a:solidFill>
                <a:effectLst/>
                <a:latin typeface="Arial" panose="020B0604020202020204" pitchFamily="34" charset="0"/>
              </a:rPr>
              <a:t>: Produces deployment-ready scripts.</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Project File Structure</a:t>
            </a:r>
            <a:endParaRPr lang="en-IN" b="1" dirty="0"/>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023938" y="2960142"/>
            <a:ext cx="4754562" cy="2674441"/>
          </a:xfrm>
        </p:spPr>
      </p:pic>
      <p:pic>
        <p:nvPicPr>
          <p:cNvPr id="9"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989638" y="2960142"/>
            <a:ext cx="4754562" cy="2674441"/>
          </a:xfr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189</TotalTime>
  <Words>1153</Words>
  <Application>Microsoft Office PowerPoint</Application>
  <PresentationFormat>Widescreen</PresentationFormat>
  <Paragraphs>106</Paragraphs>
  <Slides>28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(Body)</vt:lpstr>
      <vt:lpstr>Times New Roman</vt:lpstr>
      <vt:lpstr>Tw Cen MT</vt:lpstr>
      <vt:lpstr>Tw Cen MT Condensed</vt:lpstr>
      <vt:lpstr>Wingdings 3</vt:lpstr>
      <vt:lpstr>Integral</vt:lpstr>
      <vt:lpstr>Software Development Life Cycle Development Using Multi-Agentic Gen AI Framework</vt:lpstr>
      <vt:lpstr>Project overview</vt:lpstr>
      <vt:lpstr>Problem Statement</vt:lpstr>
      <vt:lpstr>Methodology</vt:lpstr>
      <vt:lpstr>Methodology</vt:lpstr>
      <vt:lpstr>Project Pipeline</vt:lpstr>
      <vt:lpstr>Key Features</vt:lpstr>
      <vt:lpstr>Implementation Steps</vt:lpstr>
      <vt:lpstr>Project File Structure</vt:lpstr>
      <vt:lpstr>Requirements UI</vt:lpstr>
      <vt:lpstr>PowerPoint Presentation</vt:lpstr>
      <vt:lpstr>PowerPoint Presentation</vt:lpstr>
      <vt:lpstr>Starting SDLC Workflow: Initializing... Working on Coding... Completed Coding: No Output Working on Review... Completed Review</vt:lpstr>
      <vt:lpstr>Working on Testing</vt:lpstr>
      <vt:lpstr>Completed Testing: Working on Unit Test class </vt:lpstr>
      <vt:lpstr>Glimpse of Unit Test </vt:lpstr>
      <vt:lpstr>Glimpse of Unit Test</vt:lpstr>
      <vt:lpstr>PowerPoint Presentation</vt:lpstr>
      <vt:lpstr>Documentation</vt:lpstr>
      <vt:lpstr>Documentation</vt:lpstr>
      <vt:lpstr>Project Setup</vt:lpstr>
      <vt:lpstr>Generated content saved successfully</vt:lpstr>
      <vt:lpstr>Different Output Files</vt:lpstr>
      <vt:lpstr>Benefits</vt:lpstr>
      <vt:lpstr>Conclusion</vt:lpstr>
      <vt:lpstr>Future Scope</vt:lpstr>
      <vt:lpstr>Queries…?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Akhila Kadali</dc:creator>
  <cp:lastModifiedBy>Ramya Pogula</cp:lastModifiedBy>
  <cp:revision>22</cp:revision>
  <dcterms:created xsi:type="dcterms:W3CDTF">2024-12-10T11:40:00Z</dcterms:created>
  <dcterms:modified xsi:type="dcterms:W3CDTF">2024-12-13T15:18:32Z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68ECC86DE6D54A8284BAFCEFFFED25E8_12</vt:lpwstr>
  </property>
  <property fmtid="{D5CDD505-2E9C-101B-9397-08002B2CF9AE}" pid="3" name="KSOProductBuildVer">
    <vt:lpwstr>1033-12.2.0.19307</vt:lpwstr>
  </property>
</Properties>
</file>